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  <p:sldMasterId id="2147483652" r:id="rId6"/>
    <p:sldMasterId id="2147483665" r:id="rId7"/>
  </p:sldMasterIdLst>
  <p:notesMasterIdLst>
    <p:notesMasterId r:id="rId22"/>
  </p:notesMasterIdLst>
  <p:sldIdLst>
    <p:sldId id="256" r:id="rId8"/>
    <p:sldId id="257" r:id="rId9"/>
    <p:sldId id="259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6858000" type="screen4x3"/>
  <p:notesSz cx="6858000" cy="9144000"/>
  <p:embeddedFontLst>
    <p:embeddedFont>
      <p:font typeface="Montserrat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xhl9Bzr0ITWjRNVF6BZe4rZ4I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3903fcd6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c3903fcd6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c3903fcd67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3903fcd6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gc3903fcd6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3903fcd6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c3903fcd6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0183cbf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gc0183cbf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2d1c8d7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112d1c8d7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g112d1c8d78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3903fcd6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c3903fcd6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c3903fcd6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0183cbf1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c0183cbf1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gc0183cbf1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3903fcd6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c3903fcd6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c3903fcd6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3903fcd6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c3903fcd6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c3903fcd67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9"/>
          <p:cNvSpPr txBox="1">
            <a:spLocks noGrp="1"/>
          </p:cNvSpPr>
          <p:nvPr>
            <p:ph type="title"/>
          </p:nvPr>
        </p:nvSpPr>
        <p:spPr>
          <a:xfrm>
            <a:off x="1424539" y="2857500"/>
            <a:ext cx="62949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>
            <a:spLocks noGrp="1"/>
          </p:cNvSpPr>
          <p:nvPr>
            <p:ph type="title"/>
          </p:nvPr>
        </p:nvSpPr>
        <p:spPr>
          <a:xfrm>
            <a:off x="914400" y="740277"/>
            <a:ext cx="7469188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body" idx="1"/>
          </p:nvPr>
        </p:nvSpPr>
        <p:spPr>
          <a:xfrm>
            <a:off x="914400" y="4677443"/>
            <a:ext cx="7469188" cy="125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5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2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9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>
            <a:spLocks noGrp="1"/>
          </p:cNvSpPr>
          <p:nvPr>
            <p:ph type="body" idx="1"/>
          </p:nvPr>
        </p:nvSpPr>
        <p:spPr>
          <a:xfrm>
            <a:off x="3868103" y="1421810"/>
            <a:ext cx="4380748" cy="487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44" descr="caomputad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734" y="1421810"/>
            <a:ext cx="3062891" cy="273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4" descr="chicar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23741">
            <a:off x="2055756" y="3444240"/>
            <a:ext cx="1559560" cy="165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4" descr="livro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87626">
            <a:off x="648591" y="4397170"/>
            <a:ext cx="2064240" cy="170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4"/>
          <p:cNvSpPr txBox="1"/>
          <p:nvPr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sz="2800" b="1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3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197" cy="39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body" idx="1"/>
          </p:nvPr>
        </p:nvSpPr>
        <p:spPr>
          <a:xfrm>
            <a:off x="765379" y="1316730"/>
            <a:ext cx="748347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body" idx="2"/>
          </p:nvPr>
        </p:nvSpPr>
        <p:spPr>
          <a:xfrm>
            <a:off x="765379" y="2174875"/>
            <a:ext cx="76182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43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>
            <a:spLocks noGrp="1"/>
          </p:cNvSpPr>
          <p:nvPr>
            <p:ph type="title"/>
          </p:nvPr>
        </p:nvSpPr>
        <p:spPr>
          <a:xfrm>
            <a:off x="914399" y="721027"/>
            <a:ext cx="7305575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>
            <a:spLocks noGrp="1"/>
          </p:cNvSpPr>
          <p:nvPr>
            <p:ph type="pic" idx="2"/>
          </p:nvPr>
        </p:nvSpPr>
        <p:spPr>
          <a:xfrm>
            <a:off x="914400" y="1600199"/>
            <a:ext cx="2875280" cy="424917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8"/>
          <p:cNvSpPr txBox="1">
            <a:spLocks noGrp="1"/>
          </p:cNvSpPr>
          <p:nvPr>
            <p:ph type="body" idx="1"/>
          </p:nvPr>
        </p:nvSpPr>
        <p:spPr>
          <a:xfrm>
            <a:off x="4158114" y="1600200"/>
            <a:ext cx="4207871" cy="293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8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SHORT BIO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/>
          <p:nvPr/>
        </p:nvSpPr>
        <p:spPr>
          <a:xfrm>
            <a:off x="3789680" y="467253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8"/>
          <p:cNvSpPr txBox="1">
            <a:spLocks noGrp="1"/>
          </p:cNvSpPr>
          <p:nvPr>
            <p:ph type="body" idx="3"/>
          </p:nvPr>
        </p:nvSpPr>
        <p:spPr>
          <a:xfrm>
            <a:off x="4090988" y="4792663"/>
            <a:ext cx="3868737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8"/>
          <p:cNvSpPr/>
          <p:nvPr/>
        </p:nvSpPr>
        <p:spPr>
          <a:xfrm rot="-5400000">
            <a:off x="3493922" y="4970503"/>
            <a:ext cx="358752" cy="241676"/>
          </a:xfrm>
          <a:prstGeom prst="triangle">
            <a:avLst>
              <a:gd name="adj" fmla="val 50000"/>
            </a:avLst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914400" y="749902"/>
            <a:ext cx="7392202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>
            <a:spLocks noGrp="1"/>
          </p:cNvSpPr>
          <p:nvPr>
            <p:ph type="body" idx="1"/>
          </p:nvPr>
        </p:nvSpPr>
        <p:spPr>
          <a:xfrm>
            <a:off x="914400" y="1750228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body" idx="2"/>
          </p:nvPr>
        </p:nvSpPr>
        <p:spPr>
          <a:xfrm>
            <a:off x="914400" y="2319338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body" idx="3"/>
          </p:nvPr>
        </p:nvSpPr>
        <p:spPr>
          <a:xfrm>
            <a:off x="914400" y="4215012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4"/>
          </p:nvPr>
        </p:nvSpPr>
        <p:spPr>
          <a:xfrm>
            <a:off x="914400" y="4784122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/>
          <p:nvPr/>
        </p:nvSpPr>
        <p:spPr>
          <a:xfrm>
            <a:off x="947124" y="745668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CONTEÚDO DO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5"/>
          <p:cNvPicPr preferRelativeResize="0"/>
          <p:nvPr/>
        </p:nvPicPr>
        <p:blipFill rotWithShape="1">
          <a:blip r:embed="rId3">
            <a:alphaModFix/>
          </a:blip>
          <a:srcRect l="21776" r="21705"/>
          <a:stretch/>
        </p:blipFill>
        <p:spPr>
          <a:xfrm>
            <a:off x="-5825" y="2034073"/>
            <a:ext cx="9155651" cy="2789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5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5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Versão 6 – Fevereiro/2020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5"/>
          <p:cNvSpPr txBox="1"/>
          <p:nvPr/>
        </p:nvSpPr>
        <p:spPr>
          <a:xfrm>
            <a:off x="1006056" y="2770244"/>
            <a:ext cx="7166918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TECNOLOGIA EM ANÁLISE E DESENVOLVIMENTO DE SISTEMAS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5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35"/>
          <p:cNvSpPr/>
          <p:nvPr/>
        </p:nvSpPr>
        <p:spPr>
          <a:xfrm flipH="1">
            <a:off x="759004" y="2895819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7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7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30;p3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508" y="333716"/>
            <a:ext cx="975616" cy="26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1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1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41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8BFzu9m52sc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E-aQO9XD1g&amp;feature=emb_log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collection/ai/move-mirror/view/mirro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achablemachine.withgoogle.com/" TargetMode="External"/><Relationship Id="rId5" Type="http://schemas.openxmlformats.org/officeDocument/2006/relationships/hyperlink" Target="https://docs.opencv.org/3.4/df/d6c/tutorial_js_face_detection_camera.html" TargetMode="External"/><Relationship Id="rId4" Type="http://schemas.openxmlformats.org/officeDocument/2006/relationships/hyperlink" Target="https://storage.googleapis.com/tfjs-examples/webcam-transfer-learning/dist/index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www.youtube.com/watch?v=EkqhIeSZGN8" TargetMode="External"/><Relationship Id="rId7" Type="http://schemas.openxmlformats.org/officeDocument/2006/relationships/hyperlink" Target="http://www.youtube.com/watch?v=znwVRa8RSH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hyperlink" Target="http://www.youtube.com/watch?v=y6fS__BI33s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hyperlink" Target="http://www.youtube.com/watch?v=LNpj__4pSF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oshta/detecting-road-featur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&amp;feature=emb_log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XztwtXaGo&amp;feature=emb_log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 txBox="1"/>
          <p:nvPr/>
        </p:nvSpPr>
        <p:spPr>
          <a:xfrm>
            <a:off x="470100" y="662950"/>
            <a:ext cx="827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>
                <a:solidFill>
                  <a:schemeClr val="dk1"/>
                </a:solidFill>
              </a:rPr>
              <a:t>Cognitive and Semantic Computation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7" descr="Kyle McDonald, original - http://vimeo.com/146492001&#10;Andrej Karpathy's &quot;NeuralTalk&quot; modified code&#10;http://pr.ai/post48789" title="NeuralTalk and Walk, recognition, text description of the image while walki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238" y="2299875"/>
            <a:ext cx="5373224" cy="40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3903fcd67_0_54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https://www.youtube.com/watch?v=wE-aQO9XD1g&amp;feature=emb_logo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c3903fcd67_0_54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 - Rover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c3903fcd67_0_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114868" cy="461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é visão computacional?</a:t>
            </a:r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044885"/>
            <a:ext cx="8839201" cy="291874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0" y="6457800"/>
            <a:ext cx="81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http://vision.stanford.edu/teaching/cs131_fall1516/lectures/lecture1_introduction_cs131.pdf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3903fcd67_0_218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Algumas aplicações </a:t>
            </a:r>
            <a:endParaRPr/>
          </a:p>
        </p:txBody>
      </p:sp>
      <p:sp>
        <p:nvSpPr>
          <p:cNvPr id="235" name="Google Shape;235;gc3903fcd67_0_218"/>
          <p:cNvSpPr txBox="1"/>
          <p:nvPr/>
        </p:nvSpPr>
        <p:spPr>
          <a:xfrm>
            <a:off x="555850" y="3228900"/>
            <a:ext cx="810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https://experiments.withgoogle.com/collection/ai/move-mirror/view/mirror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c3903fcd67_0_218"/>
          <p:cNvSpPr txBox="1"/>
          <p:nvPr/>
        </p:nvSpPr>
        <p:spPr>
          <a:xfrm>
            <a:off x="555850" y="2597700"/>
            <a:ext cx="78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https://storage.googleapis.com/tfjs-examples/webcam-transfer-learning/dist/index.html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c3903fcd67_0_218"/>
          <p:cNvSpPr txBox="1"/>
          <p:nvPr/>
        </p:nvSpPr>
        <p:spPr>
          <a:xfrm>
            <a:off x="555850" y="3984250"/>
            <a:ext cx="744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https://docs.opencv.org/3.4/df/d6c/tutorial_js_face_detection_camera.html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c3903fcd67_0_218"/>
          <p:cNvSpPr txBox="1"/>
          <p:nvPr/>
        </p:nvSpPr>
        <p:spPr>
          <a:xfrm>
            <a:off x="605150" y="4739600"/>
            <a:ext cx="583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https://teachablemachine.withgoogle.com/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3903fcd67_0_228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/>
              <a:t>Vamos tentar entender o que é uma imagem digital.</a:t>
            </a:r>
            <a:endParaRPr/>
          </a:p>
        </p:txBody>
      </p:sp>
      <p:sp>
        <p:nvSpPr>
          <p:cNvPr id="244" name="Google Shape;244;gc3903fcd67_0_228"/>
          <p:cNvSpPr txBox="1"/>
          <p:nvPr/>
        </p:nvSpPr>
        <p:spPr>
          <a:xfrm>
            <a:off x="435450" y="1849925"/>
            <a:ext cx="8273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Nosso primeiro laboratório: Realizar a instalação da infra e validar se está tudo correto.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Vamos utilizar o notebook </a:t>
            </a:r>
            <a:r>
              <a:rPr lang="pt-BR" sz="2000" b="1">
                <a:solidFill>
                  <a:schemeClr val="dk1"/>
                </a:solidFill>
              </a:rPr>
              <a:t>IntroPID.ipynb </a:t>
            </a:r>
            <a:r>
              <a:rPr lang="pt-BR" sz="2000">
                <a:solidFill>
                  <a:schemeClr val="dk1"/>
                </a:solidFill>
              </a:rPr>
              <a:t>(podemos rodar tanto local como em nuvem, utilizando o google colab). 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/>
        </p:nvSpPr>
        <p:spPr>
          <a:xfrm>
            <a:off x="880759" y="3004967"/>
            <a:ext cx="69486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Cognitive and Semantics Computing &amp; IoT</a:t>
            </a:r>
            <a:endParaRPr sz="2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80759" y="3853036"/>
            <a:ext cx="36171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PROF. Arnaldo Viana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27050" y="6188100"/>
            <a:ext cx="2394900" cy="5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Fevereiro/2026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088050" y="2827275"/>
            <a:ext cx="55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505823"/>
            <a:ext cx="8311475" cy="9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5" y="2298575"/>
            <a:ext cx="8311475" cy="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00" y="2349150"/>
            <a:ext cx="8871999" cy="4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880749" y="3429000"/>
            <a:ext cx="76341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dirty="0">
                <a:solidFill>
                  <a:srgbClr val="FFFFFF"/>
                </a:solidFill>
              </a:rPr>
              <a:t>Applied Computer Vision</a:t>
            </a:r>
            <a:endParaRPr sz="2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880759" y="2883617"/>
            <a:ext cx="69486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3800" b="1" dirty="0">
                <a:solidFill>
                  <a:srgbClr val="FFFFFF"/>
                </a:solidFill>
              </a:rPr>
              <a:t>Engenharia de Software</a:t>
            </a:r>
            <a:endParaRPr sz="3800" b="1" i="0" u="none" strike="noStrike" cap="none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0183cbf17_0_0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esperar do nosso curso</a:t>
            </a:r>
            <a:endParaRPr/>
          </a:p>
        </p:txBody>
      </p:sp>
      <p:sp>
        <p:nvSpPr>
          <p:cNvPr id="123" name="Google Shape;123;gc0183cbf17_0_0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 dirty="0"/>
              <a:t>Objetivos</a:t>
            </a:r>
            <a:r>
              <a:rPr lang="pt-BR" dirty="0"/>
              <a:t>: 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 dirty="0"/>
              <a:t>Conhecer as técnicas básicas para manipulação de imagens;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 dirty="0"/>
              <a:t>Aplicar e desenvolver sistemas de visão Computacional</a:t>
            </a:r>
          </a:p>
          <a:p>
            <a:pPr lvl="1" indent="-312419">
              <a:spcBef>
                <a:spcPts val="444"/>
              </a:spcBef>
              <a:buSzPct val="100000"/>
            </a:pPr>
            <a:r>
              <a:rPr lang="pt-BR" dirty="0"/>
              <a:t>Conceitos fundamentais (imagem)</a:t>
            </a:r>
          </a:p>
          <a:p>
            <a:pPr lvl="1" indent="-312419">
              <a:spcBef>
                <a:spcPts val="444"/>
              </a:spcBef>
              <a:buSzPct val="100000"/>
            </a:pPr>
            <a:r>
              <a:rPr lang="pt-BR" dirty="0"/>
              <a:t>Etapas do processamento de imagens</a:t>
            </a:r>
          </a:p>
          <a:p>
            <a:pPr lvl="1" indent="-312419">
              <a:spcBef>
                <a:spcPts val="444"/>
              </a:spcBef>
              <a:buSzPct val="100000"/>
            </a:pPr>
            <a:r>
              <a:rPr lang="pt-BR" dirty="0"/>
              <a:t>Melhoria de imagens</a:t>
            </a:r>
          </a:p>
          <a:p>
            <a:pPr lvl="1" indent="-312419">
              <a:spcBef>
                <a:spcPts val="444"/>
              </a:spcBef>
              <a:buSzPct val="100000"/>
            </a:pPr>
            <a:r>
              <a:rPr lang="pt-BR" dirty="0"/>
              <a:t>Detecção de atributos (retas, circunferências)</a:t>
            </a:r>
          </a:p>
          <a:p>
            <a:pPr lvl="1" indent="-312419">
              <a:spcBef>
                <a:spcPts val="444"/>
              </a:spcBef>
              <a:buSzPct val="100000"/>
            </a:pPr>
            <a:r>
              <a:rPr lang="pt-BR" dirty="0"/>
              <a:t>Pontos característicos</a:t>
            </a:r>
          </a:p>
          <a:p>
            <a:pPr lvl="1" indent="-312419">
              <a:spcBef>
                <a:spcPts val="480"/>
              </a:spcBef>
              <a:buSzPct val="100000"/>
            </a:pPr>
            <a:r>
              <a:rPr lang="pt-BR" dirty="0"/>
              <a:t>Reconhecimento e detecção de objetos</a:t>
            </a:r>
          </a:p>
          <a:p>
            <a:pPr marL="45720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2d1c8d789_0_0"/>
          <p:cNvSpPr txBox="1">
            <a:spLocks noGrp="1"/>
          </p:cNvSpPr>
          <p:nvPr>
            <p:ph type="title"/>
          </p:nvPr>
        </p:nvSpPr>
        <p:spPr>
          <a:xfrm>
            <a:off x="0" y="0"/>
            <a:ext cx="53001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/>
              <a:t>Projetos passados</a:t>
            </a:r>
            <a:endParaRPr/>
          </a:p>
        </p:txBody>
      </p:sp>
      <p:pic>
        <p:nvPicPr>
          <p:cNvPr id="138" name="Google Shape;138;g112d1c8d789_0_0" descr="###########------IMPORTANTE----------###################3&#10;Importante: Esqueci de comentar no video, mas em uma aplicação real, você não coloca a sua senha! Fiz apenas para demonstração. OK? &#10;&#10;Demonstração de funcionamento de uma camera IP com o protocolo RTSP usando python e OpenCV para detectar face." title="Camera IP + OpenCV + RTSP e detector de fa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1700"/>
            <a:ext cx="2559475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2d1c8d789_0_0" title="NAC Final - Cognitive and Semantic Computation and Io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100" y="1421700"/>
            <a:ext cx="4115900" cy="30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2d1c8d789_0_0" descr="Projeto em python que realiza o reconhecimento de íris e detecta a direção dos olhos, em tempo real" title="Cognitive and Semantic Computation &amp; IoT - Demonstração PS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49370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2d1c8d789_0_0" title="NAC 2 Final - Cognitive and Semantic Computation and IoT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96275" y="4257125"/>
            <a:ext cx="2726100" cy="2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O que esperar do nosso curso</a:t>
            </a:r>
            <a:endParaRPr/>
          </a:p>
        </p:txBody>
      </p:sp>
      <p:sp>
        <p:nvSpPr>
          <p:cNvPr id="147" name="Google Shape;147;p4"/>
          <p:cNvSpPr txBox="1">
            <a:spLocks noGrp="1"/>
          </p:cNvSpPr>
          <p:nvPr>
            <p:ph type="body" idx="1"/>
          </p:nvPr>
        </p:nvSpPr>
        <p:spPr>
          <a:xfrm>
            <a:off x="707576" y="1528075"/>
            <a:ext cx="7443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/>
              <a:t>Dinâmica das aulas</a:t>
            </a:r>
            <a:r>
              <a:rPr lang="pt-BR"/>
              <a:t>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/>
              <a:t>As aulas terão conteúdos teóricos e práticos.</a:t>
            </a:r>
            <a:endParaRPr/>
          </a:p>
          <a:p>
            <a:pPr marL="74295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pt-BR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1515625" y="3659275"/>
            <a:ext cx="2352900" cy="239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TEORIA</a:t>
            </a:r>
            <a:endParaRPr sz="3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902150" y="2562350"/>
            <a:ext cx="2352900" cy="2394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PRÁTICA</a:t>
            </a:r>
            <a:endParaRPr sz="2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2595825" y="2960100"/>
            <a:ext cx="2394900" cy="6993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 rot="10800000">
            <a:off x="3667625" y="4965400"/>
            <a:ext cx="2487000" cy="9630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3903fcd67_0_31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/>
              <a:t>1. Processamento de Imagem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0183cbf17_0_21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https://github.com/navoshta/detecting-road-features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c0183cbf17_0_21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c0183cbf17_0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050" y="1647874"/>
            <a:ext cx="6856451" cy="38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3903fcd67_0_38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https://www.youtube.com/watch?v=fKXztwtXaGo&amp;feature=emb_logo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c3903fcd67_0_38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 - Tesla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c3903fcd67_0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192523" cy="461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3903fcd67_0_47"/>
          <p:cNvSpPr txBox="1"/>
          <p:nvPr/>
        </p:nvSpPr>
        <p:spPr>
          <a:xfrm>
            <a:off x="0" y="6204075"/>
            <a:ext cx="613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https://www.youtube.com/watch?v=fKXztwtXaGo&amp;feature=emb_logo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c3903fcd67_0_47"/>
          <p:cNvSpPr txBox="1"/>
          <p:nvPr/>
        </p:nvSpPr>
        <p:spPr>
          <a:xfrm>
            <a:off x="933652" y="697656"/>
            <a:ext cx="74436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Exemplo de visão computacional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c3903fcd67_0_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435356"/>
            <a:ext cx="8200566" cy="461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47E37EC11C8246B76D75C67DE7970E" ma:contentTypeVersion="7" ma:contentTypeDescription="Crie um novo documento." ma:contentTypeScope="" ma:versionID="0a2f565be14238c573eb33877867b3ee">
  <xsd:schema xmlns:xsd="http://www.w3.org/2001/XMLSchema" xmlns:xs="http://www.w3.org/2001/XMLSchema" xmlns:p="http://schemas.microsoft.com/office/2006/metadata/properties" xmlns:ns2="a6194295-1792-4b63-878c-b29c2ff82726" targetNamespace="http://schemas.microsoft.com/office/2006/metadata/properties" ma:root="true" ma:fieldsID="a7eafd7e32231b5e23835700fc28e442" ns2:_="">
    <xsd:import namespace="a6194295-1792-4b63-878c-b29c2ff82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B631A8-763F-4BF6-ACEF-4CBC9C19687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408F26A-F335-4907-9F62-BBE9BA3B7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94295-1792-4b63-878c-b29c2ff82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314780-5554-4CCF-B08E-EA0F5B232D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341</Words>
  <Application>Microsoft Macintosh PowerPoint</Application>
  <PresentationFormat>Apresentação na tela (4:3)</PresentationFormat>
  <Paragraphs>50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Calibri</vt:lpstr>
      <vt:lpstr>Montserrat</vt:lpstr>
      <vt:lpstr>Noto Sans Symbols</vt:lpstr>
      <vt:lpstr>Arial</vt:lpstr>
      <vt:lpstr>Default Theme</vt:lpstr>
      <vt:lpstr>1_Personalizar design</vt:lpstr>
      <vt:lpstr>Office Theme</vt:lpstr>
      <vt:lpstr>2_Personalizar design</vt:lpstr>
      <vt:lpstr>Apresentação do PowerPoint</vt:lpstr>
      <vt:lpstr>Apresentação do PowerPoint</vt:lpstr>
      <vt:lpstr>O que esperar do nosso curso</vt:lpstr>
      <vt:lpstr>Projetos passados</vt:lpstr>
      <vt:lpstr>O que esperar do nosso curso</vt:lpstr>
      <vt:lpstr>1. Processamento de Imagem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visão computacional?</vt:lpstr>
      <vt:lpstr>Algumas aplicações </vt:lpstr>
      <vt:lpstr>Vamos tentar entender o que é uma imagem digital.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Selvatici</dc:creator>
  <cp:lastModifiedBy>Arnaldo Alves Viana Junior</cp:lastModifiedBy>
  <cp:revision>2</cp:revision>
  <dcterms:created xsi:type="dcterms:W3CDTF">2015-01-30T10:46:50Z</dcterms:created>
  <dcterms:modified xsi:type="dcterms:W3CDTF">2026-02-10T11:08:48Z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